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57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1" clrIdx="0">
    <p:extLst>
      <p:ext uri="{19B8F6BF-5375-455C-9EA6-DF929625EA0E}">
        <p15:presenceInfo xmlns:p15="http://schemas.microsoft.com/office/powerpoint/2012/main" userId="10e56efa46494fc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268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8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10-12T17:58:09.339" idx="1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92916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765732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69230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9298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39829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521935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385021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1895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97209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3609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67319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91676D-3ED7-40CA-88A7-BF1CA85D53D2}" type="datetimeFigureOut">
              <a:rPr lang="en-MY" smtClean="0"/>
              <a:t>12/10/2022</a:t>
            </a:fld>
            <a:endParaRPr lang="en-MY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B1978D-A381-4391-B162-C6174C9058E0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526891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Network Intrusion Detection</a:t>
            </a:r>
            <a:endParaRPr lang="en-MY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704977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Information System Security</a:t>
            </a:r>
          </a:p>
          <a:p>
            <a:pPr algn="r"/>
            <a:endParaRPr lang="en-US" dirty="0"/>
          </a:p>
          <a:p>
            <a:pPr algn="r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[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Group 17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]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Yeon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Joo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Ko(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1871059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</a:p>
          <a:p>
            <a:pPr algn="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Nur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Haniem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2071055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), </a:t>
            </a:r>
          </a:p>
          <a:p>
            <a:pPr algn="r"/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Jee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Eun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Park(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2071070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endParaRPr lang="en-MY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5214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the data into features and target</a:t>
            </a:r>
            <a:endParaRPr lang="en-MY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92" t="28666" r="83" b="13333"/>
          <a:stretch/>
        </p:blipFill>
        <p:spPr>
          <a:xfrm>
            <a:off x="1113741" y="1585931"/>
            <a:ext cx="9901008" cy="33604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706" y="5078802"/>
            <a:ext cx="9915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Set selected features to 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Set selected target to Y</a:t>
            </a:r>
            <a:endParaRPr lang="en-MY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3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00" t="28371" r="334" b="11926"/>
          <a:stretch/>
        </p:blipFill>
        <p:spPr>
          <a:xfrm>
            <a:off x="882595" y="576903"/>
            <a:ext cx="10836964" cy="380426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38254" y="4699222"/>
            <a:ext cx="10543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Using </a:t>
            </a:r>
            <a:r>
              <a:rPr lang="en-US" dirty="0" err="1">
                <a:solidFill>
                  <a:schemeClr val="accent6"/>
                </a:solidFill>
              </a:rPr>
              <a:t>train_test_split</a:t>
            </a:r>
            <a:r>
              <a:rPr lang="en-US" dirty="0">
                <a:solidFill>
                  <a:schemeClr val="accent6"/>
                </a:solidFill>
              </a:rPr>
              <a:t> to split the dataset into training set and test 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We set the ratio of train to test as 7:3.</a:t>
            </a:r>
            <a:endParaRPr lang="en-MY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30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Random Forest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61" t="25015" r="25529" b="31758"/>
          <a:stretch/>
        </p:blipFill>
        <p:spPr>
          <a:xfrm>
            <a:off x="927972" y="1687373"/>
            <a:ext cx="9408493" cy="36645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flipH="1">
            <a:off x="1085624" y="5593976"/>
            <a:ext cx="61757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Reasons in selecting Random Forest</a:t>
            </a:r>
          </a:p>
          <a:p>
            <a:r>
              <a:rPr lang="en-US" dirty="0">
                <a:solidFill>
                  <a:schemeClr val="accent6"/>
                </a:solidFill>
              </a:rPr>
              <a:t>-&gt;  better accuracy score, precision score, and f1 score</a:t>
            </a:r>
          </a:p>
          <a:p>
            <a:endParaRPr lang="en-US" dirty="0">
              <a:solidFill>
                <a:schemeClr val="accent6"/>
              </a:solidFill>
            </a:endParaRPr>
          </a:p>
          <a:p>
            <a:pPr marL="342900" indent="-342900">
              <a:buAutoNum type="arabicPeriod"/>
            </a:pPr>
            <a:endParaRPr lang="en-MY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80004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29" t="24795" r="17291" b="9071"/>
          <a:stretch/>
        </p:blipFill>
        <p:spPr>
          <a:xfrm>
            <a:off x="851646" y="1568826"/>
            <a:ext cx="10246660" cy="4814048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Result of Random Forest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027803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02F0B-FB2C-8A68-532C-9B9A04995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  <a:endParaRPr lang="en-K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CB29B2-6D7A-3635-DF76-0FCC7961F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KR" dirty="0"/>
              <a:t>applying the test data set to our ML model</a:t>
            </a:r>
          </a:p>
        </p:txBody>
      </p:sp>
    </p:spTree>
    <p:extLst>
      <p:ext uri="{BB962C8B-B14F-4D97-AF65-F5344CB8AC3E}">
        <p14:creationId xmlns:p14="http://schemas.microsoft.com/office/powerpoint/2010/main" val="1760047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374DDF-E184-CFF2-B0AE-50A3B6ED2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05" y="989250"/>
            <a:ext cx="10027718" cy="50971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DF859B-421C-1C67-11E2-E56496A1EAB4}"/>
              </a:ext>
            </a:extLst>
          </p:cNvPr>
          <p:cNvSpPr txBox="1"/>
          <p:nvPr/>
        </p:nvSpPr>
        <p:spPr>
          <a:xfrm>
            <a:off x="3260591" y="3123057"/>
            <a:ext cx="6902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the provided test data set had no header, so we inserted column names</a:t>
            </a:r>
            <a:endParaRPr lang="en-KR" dirty="0">
              <a:solidFill>
                <a:schemeClr val="accent6"/>
              </a:solidFill>
            </a:endParaRP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58180696-8C68-A418-8621-0E9E9BA7E2CC}"/>
              </a:ext>
            </a:extLst>
          </p:cNvPr>
          <p:cNvSpPr/>
          <p:nvPr/>
        </p:nvSpPr>
        <p:spPr>
          <a:xfrm>
            <a:off x="2562512" y="1256223"/>
            <a:ext cx="587829" cy="4103001"/>
          </a:xfrm>
          <a:prstGeom prst="rightBrace">
            <a:avLst>
              <a:gd name="adj1" fmla="val 8333"/>
              <a:gd name="adj2" fmla="val 49469"/>
            </a:avLst>
          </a:prstGeom>
          <a:ln>
            <a:solidFill>
              <a:schemeClr val="accent6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KR">
              <a:ln>
                <a:solidFill>
                  <a:schemeClr val="accent6"/>
                </a:solidFill>
              </a:ln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5549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1. Reading CSV file and converting into pandas </a:t>
            </a:r>
            <a:r>
              <a:rPr lang="en-US" altLang="ko-KR" dirty="0" err="1"/>
              <a:t>dataframe</a:t>
            </a:r>
            <a:endParaRPr lang="en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CDEC40-B9E0-F1BF-E019-EC57DC4069C3}"/>
              </a:ext>
            </a:extLst>
          </p:cNvPr>
          <p:cNvSpPr txBox="1"/>
          <p:nvPr/>
        </p:nvSpPr>
        <p:spPr>
          <a:xfrm>
            <a:off x="5692941" y="4712893"/>
            <a:ext cx="50197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6"/>
                </a:solidFill>
              </a:rPr>
              <a:t>some rows had 23 columns which outputted errors,</a:t>
            </a:r>
          </a:p>
          <a:p>
            <a:r>
              <a:rPr lang="en-US" dirty="0">
                <a:solidFill>
                  <a:schemeClr val="accent6"/>
                </a:solidFill>
              </a:rPr>
              <a:t>so we ignored error lines</a:t>
            </a:r>
            <a:endParaRPr lang="en-K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62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1756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test_csv</a:t>
            </a:r>
            <a:r>
              <a:rPr lang="en-US" altLang="ko-KR" dirty="0"/>
              <a:t> result</a:t>
            </a:r>
            <a:endParaRPr lang="en-K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2584BB-0A3F-065A-FCD0-AD046507D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8" y="1008131"/>
            <a:ext cx="10427167" cy="4467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95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5062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3. selected features and dropped out other columns</a:t>
            </a:r>
            <a:endParaRPr lang="en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93F289-398D-6DEB-4E60-55134B265928}"/>
              </a:ext>
            </a:extLst>
          </p:cNvPr>
          <p:cNvSpPr txBox="1"/>
          <p:nvPr/>
        </p:nvSpPr>
        <p:spPr>
          <a:xfrm>
            <a:off x="1503406" y="5114080"/>
            <a:ext cx="746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 selected these 5 features: </a:t>
            </a:r>
            <a:r>
              <a:rPr lang="en-US" dirty="0" err="1">
                <a:solidFill>
                  <a:schemeClr val="accent6"/>
                </a:solidFill>
              </a:rPr>
              <a:t>tcp.srcport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dirty="0" err="1">
                <a:solidFill>
                  <a:schemeClr val="accent6"/>
                </a:solidFill>
              </a:rPr>
              <a:t>tcp.dstport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dirty="0" err="1">
                <a:solidFill>
                  <a:schemeClr val="accent6"/>
                </a:solidFill>
              </a:rPr>
              <a:t>tcp.len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dirty="0" err="1">
                <a:solidFill>
                  <a:schemeClr val="accent6"/>
                </a:solidFill>
              </a:rPr>
              <a:t>tcp.seq</a:t>
            </a:r>
            <a:r>
              <a:rPr lang="en-US" dirty="0">
                <a:solidFill>
                  <a:schemeClr val="accent6"/>
                </a:solidFill>
              </a:rPr>
              <a:t>, </a:t>
            </a:r>
            <a:r>
              <a:rPr lang="en-US" dirty="0" err="1">
                <a:solidFill>
                  <a:schemeClr val="accent6"/>
                </a:solidFill>
              </a:rPr>
              <a:t>tcp.ack</a:t>
            </a:r>
            <a:endParaRPr lang="en-KR" dirty="0">
              <a:solidFill>
                <a:schemeClr val="accent6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4A9B88-C7DA-672B-8C73-77EA06CBD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6" y="999650"/>
            <a:ext cx="9792763" cy="379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1304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3876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4. replacing and dropping out </a:t>
            </a:r>
            <a:r>
              <a:rPr lang="en-US" altLang="ko-KR" dirty="0" err="1"/>
              <a:t>NaN</a:t>
            </a:r>
            <a:r>
              <a:rPr lang="en-US" altLang="ko-KR" dirty="0"/>
              <a:t> cells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ED9056-2BAC-ED7A-9312-303448E0A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525" y="1138237"/>
            <a:ext cx="7543800" cy="2781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BC1B9A-027F-22FC-CD69-AEBA2E475309}"/>
              </a:ext>
            </a:extLst>
          </p:cNvPr>
          <p:cNvSpPr txBox="1"/>
          <p:nvPr/>
        </p:nvSpPr>
        <p:spPr>
          <a:xfrm>
            <a:off x="1253035" y="4112594"/>
            <a:ext cx="8180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after replacing and dropping out </a:t>
            </a:r>
            <a:r>
              <a:rPr lang="en-US" dirty="0" err="1">
                <a:solidFill>
                  <a:schemeClr val="accent6"/>
                </a:solidFill>
              </a:rPr>
              <a:t>NaN</a:t>
            </a:r>
            <a:r>
              <a:rPr lang="en-US" dirty="0">
                <a:solidFill>
                  <a:schemeClr val="accent6"/>
                </a:solidFill>
              </a:rPr>
              <a:t> cells, the shape of the test dataset has changed</a:t>
            </a:r>
            <a:endParaRPr lang="en-K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6463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4062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5. saving the cleaned data set into csv file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A4AC6A-BA21-3A98-06F0-89E4A9C3E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943" y="878356"/>
            <a:ext cx="8763000" cy="5255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84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ML Model</a:t>
            </a:r>
            <a:endParaRPr lang="en-MY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Y" dirty="0"/>
              <a:t>using Random Forest</a:t>
            </a:r>
          </a:p>
        </p:txBody>
      </p:sp>
    </p:spTree>
    <p:extLst>
      <p:ext uri="{BB962C8B-B14F-4D97-AF65-F5344CB8AC3E}">
        <p14:creationId xmlns:p14="http://schemas.microsoft.com/office/powerpoint/2010/main" val="23791586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5582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6. predicting the benign/malicious result by our ML model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1590D5-C058-BAB4-01AE-ACA3A5E3D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7" y="851354"/>
            <a:ext cx="9590315" cy="539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583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7961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7. predicting the benign/malicious result by our ML model and saving it to a csv file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1590D5-C058-BAB4-01AE-ACA3A5E3D7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7" y="851354"/>
            <a:ext cx="9590315" cy="5393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D79B41-048F-0F21-37B8-9EB635849E26}"/>
              </a:ext>
            </a:extLst>
          </p:cNvPr>
          <p:cNvSpPr txBox="1"/>
          <p:nvPr/>
        </p:nvSpPr>
        <p:spPr>
          <a:xfrm>
            <a:off x="3858835" y="2490622"/>
            <a:ext cx="701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we saved the predicted result of the test dataset into a csv file and read it</a:t>
            </a:r>
            <a:endParaRPr lang="en-KR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262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4929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8. concatenating the test csv file and result csv file </a:t>
            </a:r>
            <a:endParaRPr lang="en-K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C6B9FF-8386-F78F-A820-2F117E893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97" y="1022447"/>
            <a:ext cx="8613532" cy="533398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F50425-EADF-6202-A21F-9F6EC598637E}"/>
              </a:ext>
            </a:extLst>
          </p:cNvPr>
          <p:cNvSpPr txBox="1"/>
          <p:nvPr/>
        </p:nvSpPr>
        <p:spPr>
          <a:xfrm>
            <a:off x="6096000" y="2501509"/>
            <a:ext cx="59997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using pandas concatenation, we concatenated two csv files</a:t>
            </a:r>
          </a:p>
          <a:p>
            <a:r>
              <a:rPr lang="en-US" dirty="0">
                <a:solidFill>
                  <a:schemeClr val="accent6"/>
                </a:solidFill>
              </a:rPr>
              <a:t>into one file in order to search which traffic is malicious or not</a:t>
            </a:r>
          </a:p>
        </p:txBody>
      </p:sp>
    </p:spTree>
    <p:extLst>
      <p:ext uri="{BB962C8B-B14F-4D97-AF65-F5344CB8AC3E}">
        <p14:creationId xmlns:p14="http://schemas.microsoft.com/office/powerpoint/2010/main" val="35395312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4969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9. changing the header of the concatenated csv file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C1EF169-CD05-F027-C83B-888CB05D2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097" y="865794"/>
            <a:ext cx="9660569" cy="512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060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4925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10. filtering the index of malicious detected rows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F65F0A-253E-622D-EE08-B21F237B6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17" y="884397"/>
            <a:ext cx="10159446" cy="3578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11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3952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11. the result of malicious selected rows</a:t>
            </a:r>
            <a:endParaRPr lang="en-KR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DF69DD-85CE-CE1C-4CE8-E9974F455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9117" y="772168"/>
            <a:ext cx="7772400" cy="531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473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1E23E10-3D44-73D4-1EA0-1556ED69CDA4}"/>
              </a:ext>
            </a:extLst>
          </p:cNvPr>
          <p:cNvSpPr txBox="1"/>
          <p:nvPr/>
        </p:nvSpPr>
        <p:spPr>
          <a:xfrm>
            <a:off x="629805" y="305951"/>
            <a:ext cx="9352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12. selecting the original file rows by the selected malicious file indexes and saving it into a csv file</a:t>
            </a:r>
            <a:endParaRPr lang="en-K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3197307-EA2F-0667-D0BB-545C08FD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182" y="1153469"/>
            <a:ext cx="10335636" cy="16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73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Dataset</a:t>
            </a:r>
            <a:endParaRPr lang="en-MY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91" t="26667" r="12834" b="40221"/>
          <a:stretch/>
        </p:blipFill>
        <p:spPr>
          <a:xfrm>
            <a:off x="679995" y="1732355"/>
            <a:ext cx="10515600" cy="2349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8274" y="4676503"/>
            <a:ext cx="9405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Read benign files using </a:t>
            </a:r>
            <a:r>
              <a:rPr lang="en-US" dirty="0" err="1">
                <a:solidFill>
                  <a:schemeClr val="accent6"/>
                </a:solidFill>
              </a:rPr>
              <a:t>pd.read_csv</a:t>
            </a:r>
            <a:r>
              <a:rPr lang="en-US" dirty="0">
                <a:solidFill>
                  <a:schemeClr val="accent6"/>
                </a:solidFill>
              </a:rPr>
              <a:t>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Instead of running all 15 benign files, only 7 files were chosen </a:t>
            </a:r>
          </a:p>
        </p:txBody>
      </p:sp>
    </p:spTree>
    <p:extLst>
      <p:ext uri="{BB962C8B-B14F-4D97-AF65-F5344CB8AC3E}">
        <p14:creationId xmlns:p14="http://schemas.microsoft.com/office/powerpoint/2010/main" val="3335211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98" t="36534" r="110" b="13061"/>
          <a:stretch/>
        </p:blipFill>
        <p:spPr>
          <a:xfrm>
            <a:off x="644396" y="1084217"/>
            <a:ext cx="11112175" cy="32787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4895" y="4688378"/>
            <a:ext cx="9626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accent6"/>
                </a:solidFill>
              </a:rPr>
              <a:t>Concat</a:t>
            </a:r>
            <a:r>
              <a:rPr lang="en-US" dirty="0">
                <a:solidFill>
                  <a:schemeClr val="accent6"/>
                </a:solidFill>
              </a:rPr>
              <a:t> all the 7 benign files using </a:t>
            </a:r>
            <a:r>
              <a:rPr lang="en-US" dirty="0" err="1">
                <a:solidFill>
                  <a:schemeClr val="accent6"/>
                </a:solidFill>
              </a:rPr>
              <a:t>pd.concat</a:t>
            </a:r>
            <a:r>
              <a:rPr lang="en-US" dirty="0">
                <a:solidFill>
                  <a:schemeClr val="accent6"/>
                </a:solidFill>
              </a:rPr>
              <a:t>()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Setting all benign data to ‘0’ and adding to new column named ‘result’</a:t>
            </a:r>
            <a:endParaRPr lang="en-MY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4131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87" t="25590" r="-40" b="20674"/>
          <a:stretch/>
        </p:blipFill>
        <p:spPr>
          <a:xfrm>
            <a:off x="950010" y="600891"/>
            <a:ext cx="10440801" cy="34747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23406" y="4532811"/>
            <a:ext cx="9731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Selected columns from feature selection and dropped unwanted columns using .drop() </a:t>
            </a:r>
            <a:endParaRPr lang="en-MY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0071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809" t="31270" r="262" b="16667"/>
          <a:stretch/>
        </p:blipFill>
        <p:spPr>
          <a:xfrm>
            <a:off x="1113903" y="648393"/>
            <a:ext cx="9975273" cy="38749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4850" y="4705004"/>
            <a:ext cx="88779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Read malicious files using </a:t>
            </a:r>
            <a:r>
              <a:rPr lang="en-US" dirty="0" err="1">
                <a:solidFill>
                  <a:schemeClr val="accent6"/>
                </a:solidFill>
              </a:rPr>
              <a:t>pd.read_csv</a:t>
            </a:r>
            <a:r>
              <a:rPr lang="en-US" dirty="0">
                <a:solidFill>
                  <a:schemeClr val="accent6"/>
                </a:solidFill>
              </a:rPr>
              <a:t>().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Setting all malicious data to ‘1’ and adding to new column named ‘result’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Dropped unwanted columns using .drop() </a:t>
            </a:r>
            <a:endParaRPr lang="en-MY" dirty="0">
              <a:solidFill>
                <a:schemeClr val="accent6"/>
              </a:solidFill>
            </a:endParaRPr>
          </a:p>
          <a:p>
            <a:endParaRPr lang="en-MY" dirty="0">
              <a:solidFill>
                <a:schemeClr val="accent6"/>
              </a:solidFill>
            </a:endParaRPr>
          </a:p>
          <a:p>
            <a:endParaRPr lang="en-MY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484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757" t="24907" r="68" b="11477"/>
          <a:stretch/>
        </p:blipFill>
        <p:spPr>
          <a:xfrm>
            <a:off x="1182876" y="1753986"/>
            <a:ext cx="9249595" cy="344146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415001"/>
            <a:ext cx="10515600" cy="1325563"/>
          </a:xfrm>
        </p:spPr>
        <p:txBody>
          <a:bodyPr/>
          <a:lstStyle/>
          <a:p>
            <a:r>
              <a:rPr lang="en-US" dirty="0"/>
              <a:t>Concatenation of benign and malicious data</a:t>
            </a:r>
            <a:endParaRPr lang="en-MY" dirty="0"/>
          </a:p>
        </p:txBody>
      </p:sp>
      <p:sp>
        <p:nvSpPr>
          <p:cNvPr id="6" name="TextBox 5"/>
          <p:cNvSpPr txBox="1"/>
          <p:nvPr/>
        </p:nvSpPr>
        <p:spPr>
          <a:xfrm>
            <a:off x="1138518" y="5656729"/>
            <a:ext cx="9762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Concatenated benign and malicious data to apply ML model to detect intrusion.</a:t>
            </a:r>
            <a:endParaRPr lang="en-MY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18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Splitting dataset into train and test set</a:t>
            </a:r>
            <a:endParaRPr lang="en-MY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74" t="26435" r="174" b="8420"/>
          <a:stretch/>
        </p:blipFill>
        <p:spPr>
          <a:xfrm>
            <a:off x="1945178" y="1612667"/>
            <a:ext cx="7523019" cy="283464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39091" y="4779818"/>
            <a:ext cx="93850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Replaced infinite values with NAN values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Dropped out </a:t>
            </a:r>
            <a:r>
              <a:rPr lang="en-US" dirty="0" err="1">
                <a:solidFill>
                  <a:schemeClr val="accent6"/>
                </a:solidFill>
              </a:rPr>
              <a:t>NaN</a:t>
            </a:r>
            <a:r>
              <a:rPr lang="en-US" dirty="0">
                <a:solidFill>
                  <a:schemeClr val="accent6"/>
                </a:solidFill>
              </a:rPr>
              <a:t> value using .</a:t>
            </a:r>
            <a:r>
              <a:rPr lang="en-US" dirty="0" err="1">
                <a:solidFill>
                  <a:schemeClr val="accent6"/>
                </a:solidFill>
              </a:rPr>
              <a:t>dropna</a:t>
            </a:r>
            <a:r>
              <a:rPr lang="en-US" dirty="0">
                <a:solidFill>
                  <a:schemeClr val="accent6"/>
                </a:solidFill>
              </a:rPr>
              <a:t>() to remove all the missing values in the data</a:t>
            </a:r>
            <a:endParaRPr lang="en-MY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644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500" t="35482" r="250" b="10444"/>
          <a:stretch/>
        </p:blipFill>
        <p:spPr>
          <a:xfrm>
            <a:off x="1025494" y="1076972"/>
            <a:ext cx="10810003" cy="345201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72427" y="4965106"/>
            <a:ext cx="8144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6"/>
                </a:solidFill>
              </a:rPr>
              <a:t>The output of benign and malicious train dataset</a:t>
            </a:r>
            <a:endParaRPr lang="en-MY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556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509</Words>
  <Application>Microsoft Macintosh PowerPoint</Application>
  <PresentationFormat>Widescreen</PresentationFormat>
  <Paragraphs>55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Network Intrusion Detection</vt:lpstr>
      <vt:lpstr>Building ML Model</vt:lpstr>
      <vt:lpstr>Exploring the Dataset</vt:lpstr>
      <vt:lpstr>PowerPoint Presentation</vt:lpstr>
      <vt:lpstr>PowerPoint Presentation</vt:lpstr>
      <vt:lpstr>PowerPoint Presentation</vt:lpstr>
      <vt:lpstr>Concatenation of benign and malicious data</vt:lpstr>
      <vt:lpstr>Splitting dataset into train and test set</vt:lpstr>
      <vt:lpstr>PowerPoint Presentation</vt:lpstr>
      <vt:lpstr>Splitting the data into features and target</vt:lpstr>
      <vt:lpstr>PowerPoint Presentation</vt:lpstr>
      <vt:lpstr>Using Random Forest</vt:lpstr>
      <vt:lpstr>Result of Random Forest</vt:lpstr>
      <vt:lpstr>Test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Intrusion Detection</dc:title>
  <dc:creator>Windows User</dc:creator>
  <cp:lastModifiedBy>박지은(사이버보안전공)</cp:lastModifiedBy>
  <cp:revision>13</cp:revision>
  <dcterms:created xsi:type="dcterms:W3CDTF">2022-10-12T08:04:09Z</dcterms:created>
  <dcterms:modified xsi:type="dcterms:W3CDTF">2022-10-12T09:20:20Z</dcterms:modified>
</cp:coreProperties>
</file>